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87" r:id="rId10"/>
    <p:sldId id="286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4" r:id="rId29"/>
    <p:sldId id="355" r:id="rId30"/>
    <p:sldId id="289" r:id="rId31"/>
    <p:sldId id="290" r:id="rId32"/>
    <p:sldId id="295" r:id="rId33"/>
    <p:sldId id="296" r:id="rId34"/>
    <p:sldId id="293" r:id="rId35"/>
    <p:sldId id="294" r:id="rId36"/>
    <p:sldId id="301" r:id="rId37"/>
    <p:sldId id="300" r:id="rId38"/>
    <p:sldId id="299" r:id="rId39"/>
    <p:sldId id="371" r:id="rId40"/>
    <p:sldId id="292" r:id="rId41"/>
    <p:sldId id="297" r:id="rId42"/>
    <p:sldId id="298" r:id="rId43"/>
    <p:sldId id="319" r:id="rId44"/>
    <p:sldId id="320" r:id="rId45"/>
    <p:sldId id="321" r:id="rId46"/>
    <p:sldId id="324" r:id="rId47"/>
    <p:sldId id="325" r:id="rId48"/>
    <p:sldId id="322" r:id="rId49"/>
    <p:sldId id="323" r:id="rId50"/>
    <p:sldId id="326" r:id="rId51"/>
    <p:sldId id="327" r:id="rId52"/>
    <p:sldId id="329" r:id="rId53"/>
    <p:sldId id="376" r:id="rId54"/>
    <p:sldId id="330" r:id="rId55"/>
    <p:sldId id="373" r:id="rId56"/>
    <p:sldId id="357" r:id="rId57"/>
    <p:sldId id="362" r:id="rId58"/>
    <p:sldId id="363" r:id="rId59"/>
    <p:sldId id="361" r:id="rId60"/>
    <p:sldId id="377" r:id="rId61"/>
    <p:sldId id="370" r:id="rId62"/>
    <p:sldId id="380" r:id="rId63"/>
    <p:sldId id="366" r:id="rId64"/>
    <p:sldId id="365" r:id="rId65"/>
    <p:sldId id="382" r:id="rId66"/>
    <p:sldId id="369" r:id="rId67"/>
    <p:sldId id="368" r:id="rId68"/>
    <p:sldId id="367" r:id="rId69"/>
    <p:sldId id="332" r:id="rId70"/>
    <p:sldId id="333" r:id="rId71"/>
    <p:sldId id="335" r:id="rId72"/>
    <p:sldId id="336" r:id="rId73"/>
    <p:sldId id="337" r:id="rId74"/>
    <p:sldId id="338" r:id="rId75"/>
    <p:sldId id="339" r:id="rId76"/>
    <p:sldId id="340" r:id="rId77"/>
    <p:sldId id="379" r:id="rId78"/>
    <p:sldId id="341" r:id="rId79"/>
    <p:sldId id="344" r:id="rId80"/>
    <p:sldId id="342" r:id="rId81"/>
    <p:sldId id="343" r:id="rId82"/>
    <p:sldId id="345" r:id="rId83"/>
    <p:sldId id="347" r:id="rId84"/>
    <p:sldId id="348" r:id="rId85"/>
    <p:sldId id="349" r:id="rId86"/>
    <p:sldId id="351" r:id="rId87"/>
    <p:sldId id="352" r:id="rId88"/>
    <p:sldId id="354" r:id="rId89"/>
    <p:sldId id="288" r:id="rId90"/>
    <p:sldId id="353" r:id="rId91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7" autoAdjust="0"/>
    <p:restoredTop sz="94660"/>
  </p:normalViewPr>
  <p:slideViewPr>
    <p:cSldViewPr snapToGrid="0">
      <p:cViewPr>
        <p:scale>
          <a:sx n="81" d="100"/>
          <a:sy n="81" d="100"/>
        </p:scale>
        <p:origin x="-30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5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3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3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25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1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9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3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C7D03-2D8F-47B7-9000-6CFFF87EA0A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AA91B0-544C-405B-BE58-E99528DF8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354330"/>
            <a:ext cx="7766936" cy="4537710"/>
          </a:xfrm>
        </p:spPr>
        <p:txBody>
          <a:bodyPr>
            <a:noAutofit/>
          </a:bodyPr>
          <a:lstStyle/>
          <a:p>
            <a:pPr algn="ctr"/>
            <a:r>
              <a:rPr lang="uk-UA" sz="9600" dirty="0" smtClean="0">
                <a:solidFill>
                  <a:schemeClr val="tx2"/>
                </a:solidFill>
              </a:rPr>
              <a:t>ГОТИЧНА МЕЛОДІЯ ГОРОДИЩА</a:t>
            </a:r>
            <a:endParaRPr lang="uk-UA" sz="9600" dirty="0">
              <a:solidFill>
                <a:schemeClr val="tx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66160" y="5360670"/>
            <a:ext cx="8023860" cy="115443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</a:rPr>
              <a:t>МИХАЙЛІВСЬКА ЦЕРКВА</a:t>
            </a:r>
            <a:endParaRPr lang="uk-UA" sz="5400" dirty="0"/>
          </a:p>
        </p:txBody>
      </p:sp>
      <p:pic>
        <p:nvPicPr>
          <p:cNvPr id="2" name="neizvesten-muzyka-dlya-prezent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067" y="5473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 (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56217" y="6348548"/>
            <a:ext cx="5011782" cy="52088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ВИД ЗІ СХІДНОЇ СТОРОНИ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375138" y="91440"/>
            <a:ext cx="10070124" cy="6766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uk-UA" sz="8800" dirty="0" smtClean="0">
                <a:solidFill>
                  <a:schemeClr val="accent6">
                    <a:lumMod val="50000"/>
                  </a:schemeClr>
                </a:solidFill>
              </a:rPr>
              <a:t>АРХІТЕКТУРНІ</a:t>
            </a:r>
          </a:p>
          <a:p>
            <a:r>
              <a:rPr lang="uk-UA" sz="8800" dirty="0" smtClean="0">
                <a:solidFill>
                  <a:schemeClr val="accent6">
                    <a:lumMod val="50000"/>
                  </a:schemeClr>
                </a:solidFill>
              </a:rPr>
              <a:t>ДЕТАЛІ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8800" y="6204858"/>
            <a:ext cx="8556171" cy="561702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1">
                    <a:lumMod val="85000"/>
                  </a:schemeClr>
                </a:solidFill>
              </a:rPr>
              <a:t>ГОТИЧНІ ВІКНА, РОЗДІЛЕНІ КОНТРФОРСАМИ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6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697" y="2867890"/>
            <a:ext cx="2782390" cy="1207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СТРІЛЧАСТЕ ВІКНО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08961" y="6257109"/>
            <a:ext cx="3931920" cy="600889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ПІВНІЧНИЙ РИЗАЛІТ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0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9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20686"/>
            <a:ext cx="2612572" cy="113646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СТРІЛЧАСТІ ДВЕРІ ГАНКУ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9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491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419600"/>
            <a:ext cx="1953491" cy="18565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ВХІДНІ ДВЕРІ НАВИ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491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499463"/>
            <a:ext cx="3566160" cy="1110343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ВІКНА, РОЗДІЛЕНІ КОНТРФОРСАМИ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67989" y="5799908"/>
            <a:ext cx="8438605" cy="1058091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ВИСОКИЙ ДАХ, ЩИПЦЕВЕ ЗАВЕРШЕННЯ ПРИДІЛУ, ВЕРТИКАЛЬНЕ ЧЛЕНУВАННЯ СТІН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7806" y="5185954"/>
            <a:ext cx="2050868" cy="1090155"/>
          </a:xfrm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ГОТИЧНЕ ВІКНО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1" y="0"/>
            <a:ext cx="1126998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</a:rPr>
              <a:t>ОСНОВНІ АРХІТЕКТУРНІ </a:t>
            </a:r>
          </a:p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</a:rPr>
              <a:t>ФОРМИ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75966" y="600891"/>
            <a:ext cx="2016034" cy="1084218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ПОТРІЙНІ 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ВІКНА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8457" y="3103418"/>
            <a:ext cx="2220685" cy="161227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БАГАТО-ШИБКОВЕ </a:t>
            </a:r>
            <a:b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ВІКНО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909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6755" y="4611189"/>
            <a:ext cx="2860766" cy="206393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ШАТРОВЕ ЗАВЕРШЕННЯ</a:t>
            </a:r>
            <a:b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І ЗУБЧАСТА КОРОНА ВЕЖІ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644537"/>
            <a:ext cx="1867989" cy="1110343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ВХІДНИЙ ҐАНОК</a:t>
            </a:r>
            <a:endParaRPr lang="uk-U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740" y="143692"/>
            <a:ext cx="2615837" cy="1554479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ЩИПЕЦЬ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ПІВДЕННОГО РИЗАЛІТУ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4360" y="1565910"/>
            <a:ext cx="1931670" cy="6417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АПСИДА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7180" y="2777490"/>
            <a:ext cx="2880360" cy="190881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ДВЕРІ АПСИДИ ІЗ САНДРИКОМ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227909"/>
            <a:ext cx="2403566" cy="158060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ПІВДЕННЕ РАМЕНО ТРАНСЕПТУ</a:t>
            </a:r>
            <a:endParaRPr lang="uk-U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5109" y="6230984"/>
            <a:ext cx="6727371" cy="535576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МОНУМЕНТАЛЬНІ ОБРИСИ ЦЕРКВИ</a:t>
            </a:r>
            <a:endParaRPr lang="uk-U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5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927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502" y="4807130"/>
            <a:ext cx="2455817" cy="130628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</a:rPr>
              <a:t>ГОТИЧНА СИМФОНІЯ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27" y="1143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82296" y="1110343"/>
            <a:ext cx="3609703" cy="109728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ГОРОДИЩЕНСЬКА ЦЕРКВА</a:t>
            </a:r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1078523" y="457201"/>
            <a:ext cx="9448800" cy="567396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</a:rPr>
              <a:t>ІНТЕР</a:t>
            </a:r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8800" dirty="0" smtClean="0">
                <a:solidFill>
                  <a:schemeClr val="accent6">
                    <a:lumMod val="50000"/>
                  </a:schemeClr>
                </a:solidFill>
              </a:rPr>
              <a:t>ЄР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01691" y="6309360"/>
            <a:ext cx="5190308" cy="54864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ЗАГАЛЬНИЙ ВИГЛЯД НАВИ</a:t>
            </a:r>
            <a:endParaRPr lang="uk-UA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204856"/>
            <a:ext cx="4532811" cy="653143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ПІВДЕННА СТОРОНА</a:t>
            </a:r>
            <a:endParaRPr lang="uk-UA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6178731"/>
            <a:ext cx="4297680" cy="67926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ПІВНІЧНА СТОРОНА</a:t>
            </a:r>
            <a:endParaRPr lang="uk-UA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53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75074" y="5525590"/>
            <a:ext cx="2616925" cy="118872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ВІВТАРНЕ </a:t>
            </a:r>
            <a:b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СКЛЕПІННЯ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01200" y="5290456"/>
            <a:ext cx="2590800" cy="1567543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75000"/>
                  </a:schemeClr>
                </a:solidFill>
              </a:rPr>
              <a:t>АРКА ПІВДЕННОГО ВІВТАРЯ</a:t>
            </a:r>
            <a:endParaRPr lang="uk-UA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784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" y="4702630"/>
            <a:ext cx="2769327" cy="16161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КОРОБЧАСТЕ СКЛЕПІННЯ НАВИ</a:t>
            </a:r>
            <a:endParaRPr lang="uk-UA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51223" y="6189784"/>
            <a:ext cx="4040776" cy="668216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РЕБРА СКЛЕПІННЯ</a:t>
            </a:r>
            <a:endParaRPr lang="uk-UA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988952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</a:rPr>
              <a:t>ІКОНОГРАФІЯ</a:t>
            </a:r>
          </a:p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</a:rPr>
              <a:t>ТА ОРНАМЕНТИ </a:t>
            </a:r>
          </a:p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</a:rPr>
              <a:t>НАВИ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238754"/>
            <a:ext cx="7053943" cy="619245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СОБОР АРХИСТРАТИГА МИХАЇЛА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20940" y="0"/>
            <a:ext cx="4671060" cy="67926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ЗАГАЛЬНИЙ ВИГЛЯД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00354" y="6204030"/>
            <a:ext cx="6091645" cy="65397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КОРОНУВАННЯ БОГОМАТЕРІ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6204030"/>
            <a:ext cx="4114800" cy="653970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СТВОРЕННЯ СВІТУ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8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749040"/>
            <a:ext cx="1523999" cy="118871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ПОРИ РОКУ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143691"/>
            <a:ext cx="2638696" cy="1084218"/>
          </a:xfrm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ВОЗНЕСІННЯ БОГОРОДИЦІ</a:t>
            </a:r>
            <a:endParaRPr lang="uk-U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63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26080" y="6204030"/>
            <a:ext cx="6439989" cy="65397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СВ. ВАРВАРА І СВ. КАТЕРИНА</a:t>
            </a:r>
            <a:endParaRPr lang="uk-U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6204031"/>
            <a:ext cx="9143999" cy="65397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СВ. ПАНТЕЛЕЙМОН ТА СВ. ІОАН-ВОЇН</a:t>
            </a:r>
            <a:endParaRPr lang="uk-U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6178731"/>
            <a:ext cx="9144000" cy="67926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СВЯТІ ГЕОРГІЙ І ДМИТРО СОЛУНСЬКИЙ 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2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788" y="0"/>
            <a:ext cx="901282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3143" y="6257108"/>
            <a:ext cx="11025051" cy="600891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СВ. </a:t>
            </a:r>
            <a:r>
              <a:rPr lang="uk-UA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ГЕОРГІЙ І</a:t>
            </a:r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СВ. ДМИТРО СОЛУНСЬКИЙ. ФРАГМЕНТ</a:t>
            </a:r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63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3017" y="6204030"/>
            <a:ext cx="6283234" cy="65396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СВЯТІ КИРИЛО ТА МЕФОДІЙ</a:t>
            </a:r>
            <a:endParaRPr lang="uk-U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3216" y="4394196"/>
            <a:ext cx="2115238" cy="1782499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СВЯТИЙ КНЯЗЬ</a:t>
            </a:r>
            <a:b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ГЛІБ</a:t>
            </a:r>
            <a:endParaRPr lang="uk-U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4219303"/>
            <a:ext cx="2342957" cy="692331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ДЗВІНИЦЯ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3063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6204857"/>
            <a:ext cx="9144000" cy="65314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АНТОНІЙ ТА ФЕОДОСІЙ ПЕЧЕРСЬКІ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39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83189" y="1580606"/>
            <a:ext cx="2599508" cy="2730138"/>
          </a:xfrm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1">
                    <a:lumMod val="50000"/>
                  </a:schemeClr>
                </a:solidFill>
              </a:rPr>
              <a:t>ІКОНА «СОБОР ЧЕРКАСЬКИХ НОВО-МУЧЕНИКІВ»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8782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ФРАГМЕНТ ФРЕСКИ З ПЕЙЗАЖЕМ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9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48937" y="609599"/>
            <a:ext cx="3323062" cy="347174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СВ. ВАСИЛІЙ ВЕЛИКИЙ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ПІД ГОТИЧНОЮ 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БРАМОЮ (ЗОБРАЖЕНЯ 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НА АРЦІ)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8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6283234"/>
            <a:ext cx="9144000" cy="574765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ОРНАМЕНТ ВНУТРІШНЬОЇ ПОВЕРХНІ АРКИ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8090" y="2220686"/>
            <a:ext cx="8752115" cy="2704011"/>
          </a:xfrm>
        </p:spPr>
        <p:txBody>
          <a:bodyPr>
            <a:normAutofit fontScale="90000"/>
          </a:bodyPr>
          <a:lstStyle/>
          <a:p>
            <a:r>
              <a:rPr lang="uk-UA" sz="8800" dirty="0" smtClean="0">
                <a:solidFill>
                  <a:schemeClr val="accent6">
                    <a:lumMod val="50000"/>
                  </a:schemeClr>
                </a:solidFill>
              </a:rPr>
              <a:t>ІКОНОГРАФІЯ АПОКАЛІПСИСИСУ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1" y="6235546"/>
            <a:ext cx="9144000" cy="622453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ЦИКЛ СЮЖЕТІВ АПОКАЛІПСИСА: ГЛ.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8–4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94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8969" y="6268598"/>
            <a:ext cx="8328751" cy="589401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ЦИКЛ СЮЖЕТІВ АПОКАЛІПСИСА: ГЛ. </a:t>
            </a:r>
            <a:r>
              <a:rPr lang="uk-UA" dirty="0" smtClean="0">
                <a:solidFill>
                  <a:schemeClr val="bg1">
                    <a:lumMod val="65000"/>
                  </a:schemeClr>
                </a:solidFill>
              </a:rPr>
              <a:t>20–13</a:t>
            </a:r>
            <a:endParaRPr lang="uk-UA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5070" y="1"/>
            <a:ext cx="8251634" cy="57476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ЦИКЛ СЮЖЕТІВ АПОКАЛІПСИСА: ГЛ.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10–18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91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8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99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00969" y="1"/>
            <a:ext cx="3091031" cy="1065006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ІЛЮСТРАЦІЇ ДО АПОКАЛІПСИСУ</a:t>
            </a:r>
            <a:endParaRPr lang="uk-U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5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16983" y="6335486"/>
            <a:ext cx="3675017" cy="522513"/>
          </a:xfrm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ПІВНІЧНИЙ ФАСАД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22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306" y="451692"/>
            <a:ext cx="5066852" cy="475928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ВИДІННЯ БОГА АПОСТОЛУ ІОАНУ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І З УСТ ЙОГО ВИХОДИВ ГОСТРИЙ З ОБОХ БОКІВ МЕЧ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039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9699" y="572877"/>
            <a:ext cx="4501621" cy="347031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4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НАВКОЛО ПРЕСТОЛУ ЧОТИРИ ТВАРИНИ, СПОВНЕНІ ОЧЕЙ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675" y="0"/>
            <a:ext cx="51435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514" y="440676"/>
            <a:ext cx="3958046" cy="402115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6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ЧОТИРИ ВЕРШНИКИ АПОКАЛІПСИСУ: ЧУМА, ВІЙНА, ГОЛОД І СМЕРТЬ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679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7961" y="440675"/>
            <a:ext cx="4131325" cy="404318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8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Я БАЧИВ СІМ АНГЕЛІВ, ЯКІ СТОЯЛИ ПЕРЕД БОГОМ, І ДАНО ЇМ СІМ ТРУБ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574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506776"/>
            <a:ext cx="4566695" cy="40982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8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ДРУГИЙ АНГЕЛ ЗАТРУБИВ, І НІБИ ВЕЛИКА ГОРА, ПАЛАЮЧА ВОГНЕМ, УПАЛА В МОРЕ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313" y="0"/>
            <a:ext cx="51435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" y="583894"/>
            <a:ext cx="4676503" cy="403217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ГЛАВА 8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ТРЕТІЙ АГЕЛ ЗАТРУБИВ, І ВПАЛА З НЕБА ВЕЛИКА ЗІРКА. ІМ’Я ЦІЄЇ ЗІРКИ «ПОЛИН»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517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540" y="352541"/>
            <a:ext cx="5750805" cy="460505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9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П’ЯТИЙ АНГЕЛ ЗАТРУБИВ, І Я ПОБАЧИВ ЗІРКУ, ЩО ВПАЛА З НЕБА НА ЗЕМЛЮ, І ДАНО БУЛО ЇЙ КЛЮЧ ВІД КОЛОДЯЗЯ БЕЗОДНІ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357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0507" y="440676"/>
            <a:ext cx="4428780" cy="403217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10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І БАЧИВ Я ІНШОГО АНГЕЛА СИЛЬНОГО, ЯКИЙ СХОДИВ З НЕБА, ОДЯГНЕНИЙ У ХМАРУ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857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2372" y="550843"/>
            <a:ext cx="3404212" cy="363556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ГЛАВА 12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З’ЯВИЛОСЯ НА НЕБІ ВЕЛИКЕ ЗНАМЕННЯ: ЖОНА, ОПОВИТА СОНЦЕМ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3222" y="2116183"/>
            <a:ext cx="7980779" cy="3161211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>
                <a:solidFill>
                  <a:schemeClr val="accent6">
                    <a:lumMod val="50000"/>
                  </a:schemeClr>
                </a:solidFill>
              </a:rPr>
              <a:t>ЦЕРКОВНИЙ ДВІР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6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819" y="249382"/>
            <a:ext cx="3684912" cy="1161408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ВИД З ПІВНІЧНО-</a:t>
            </a:r>
            <a:b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СХІДНОЇ СТОРОНИ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93576" y="5982789"/>
            <a:ext cx="4676503" cy="666204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ДАНИЇЛ МЛІЇВСЬКИЙ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08423" y="3657599"/>
            <a:ext cx="3422468" cy="1149531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НАДМОГИЛЬНИЙ ХРЕСТ 1726 Р.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6165669"/>
            <a:ext cx="9144000" cy="69233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ПОЧАЇВСЬКІ СВЯТІ – ІОВ ТА АМФІЛОХІЙ 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77886"/>
            <a:ext cx="8596668" cy="1632857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>
                <a:solidFill>
                  <a:schemeClr val="accent6">
                    <a:lumMod val="50000"/>
                  </a:schemeClr>
                </a:solidFill>
              </a:rPr>
              <a:t>ЦЕРКВА І ДІТИ</a:t>
            </a:r>
            <a:endParaRPr lang="ru-RU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3325" y="6283234"/>
            <a:ext cx="11207931" cy="5747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У 1991 Р. ОТЕЦЬ ІВАН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ЖИГАЛО ВІДНОВИВ ЦЕРКВУ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36777" y="6178731"/>
            <a:ext cx="1959429" cy="67926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У ХРАМІ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33212" y="5995850"/>
            <a:ext cx="4245428" cy="65314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ТАЄМНИЦІ ЦЕРКВИ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4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764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19211" y="5460275"/>
            <a:ext cx="1998619" cy="1227908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>
                    <a:lumMod val="85000"/>
                  </a:schemeClr>
                </a:solidFill>
              </a:rPr>
              <a:t>ЦЕРКВА ВРАЖАЄ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10206" y="6008915"/>
            <a:ext cx="2272936" cy="69233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НА ХОРАХ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566" y="5643154"/>
            <a:ext cx="3396343" cy="10972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БІЛЯ СЦЕН АПОКАЛІПСИСУ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6 (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514" y="2429691"/>
            <a:ext cx="2625635" cy="175042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ВИТЯГНУТІ ПРОПОРЦІЇ ЦЕРКВИ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879" y="6074229"/>
            <a:ext cx="2040776" cy="66620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ВИСОТА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5943" y="6152605"/>
            <a:ext cx="4663440" cy="587827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ВИД З ХОРІВ НА НАВУ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629" y="5068389"/>
            <a:ext cx="2821576" cy="164591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ПІД СКЛЕПІННЯМ ЦЕРКВИ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60945" y="5159831"/>
            <a:ext cx="2258457" cy="111627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ЗАГАДКОВІ НАПИСИ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30630"/>
            <a:ext cx="3459296" cy="1081225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2">
                    <a:lumMod val="50000"/>
                  </a:schemeClr>
                </a:solidFill>
              </a:rPr>
              <a:t>КОЛО ЦЕРКВИ НА МАЙДАНЧИКУ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818" y="5956662"/>
            <a:ext cx="3905793" cy="705393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chemeClr val="bg2">
                    <a:lumMod val="90000"/>
                  </a:schemeClr>
                </a:solidFill>
              </a:rPr>
              <a:t>ДИТЯЧІ РОЗВАГИ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6021977"/>
            <a:ext cx="2599508" cy="70539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>
                    <a:lumMod val="85000"/>
                  </a:schemeClr>
                </a:solidFill>
              </a:rPr>
              <a:t>ГОЙДАЛКИ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691" y="6074229"/>
            <a:ext cx="5276608" cy="66620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У НЕДІЛЮ БІЛЯ ЦЕРКВИ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63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1131" y="6290631"/>
            <a:ext cx="6139543" cy="580432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МИХАЙЛІВСЬКА ЦЕРКВА КЛИЧЕ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749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2638697" cy="1567543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ОДНЕ З СЕМИ ЧУДЕС ЧЕРКАЩИНИ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2675" y="6113417"/>
            <a:ext cx="3853542" cy="627017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ПІВДЕННИЙ ФАСАД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" y="470263"/>
            <a:ext cx="10972799" cy="3892731"/>
          </a:xfrm>
        </p:spPr>
        <p:txBody>
          <a:bodyPr/>
          <a:lstStyle/>
          <a:p>
            <a:pPr algn="ctr"/>
            <a:r>
              <a:rPr lang="uk-UA" sz="7700" dirty="0" smtClean="0">
                <a:solidFill>
                  <a:schemeClr val="accent6">
                    <a:lumMod val="75000"/>
                  </a:schemeClr>
                </a:solidFill>
              </a:rPr>
              <a:t>МИХАЙЛІВСЬКА ЦЕРКВА ЧЕКАЄ НА ВАС</a:t>
            </a:r>
            <a:endParaRPr lang="ru-RU" sz="7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27863" y="4937761"/>
            <a:ext cx="7485016" cy="1489166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ФІЛЬМ СТВОРЕНО НА ВІДЕОСТУДІЇ ГУРТКА «ІСТОРИКИ-КРАЄЗНАВЦІ»</a:t>
            </a:r>
          </a:p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НАД ФІЛЬМОМ ПРАЦЮВАЛИ: ФЕДОСОВА ЄВГЕНІЯ, ЯРИГІН ІВАН, ШЕВЧЕНКО ВІКТОРІЯ,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ДМИТРО МОРГУН</a:t>
            </a:r>
            <a:endParaRPr lang="uk-UA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КЕРІВНИК ПРОЕКТУ: ВОЛОДИМИР ПЕЛЯК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1225</TotalTime>
  <Words>324</Words>
  <Application>Microsoft Office PowerPoint</Application>
  <PresentationFormat>Произвольный</PresentationFormat>
  <Paragraphs>98</Paragraphs>
  <Slides>90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Аспект</vt:lpstr>
      <vt:lpstr>ГОТИЧНА МЕЛОДІЯ ГОРОДИЩА</vt:lpstr>
      <vt:lpstr>Презентация PowerPoint</vt:lpstr>
      <vt:lpstr>ГОРОДИЩЕНСЬКА ЦЕРКВА</vt:lpstr>
      <vt:lpstr>ЗАГАЛЬНИЙ ВИГЛЯД</vt:lpstr>
      <vt:lpstr>ДЗВІНИЦЯ</vt:lpstr>
      <vt:lpstr>ПІВНІЧНИЙ ФАСАД</vt:lpstr>
      <vt:lpstr>ВИД З ПІВНІЧНО- СХІДНОЇ СТОРОНИ</vt:lpstr>
      <vt:lpstr>ВИТЯГНУТІ ПРОПОРЦІЇ ЦЕРКВИ</vt:lpstr>
      <vt:lpstr>ПІВДЕННИЙ ФАСАД</vt:lpstr>
      <vt:lpstr>ВИД ЗІ СХІДНОЇ СТОРОНИ</vt:lpstr>
      <vt:lpstr>Презентация PowerPoint</vt:lpstr>
      <vt:lpstr>ГОТИЧНІ ВІКНА, РОЗДІЛЕНІ КОНТРФОРСАМИ</vt:lpstr>
      <vt:lpstr>СТРІЛЧАСТЕ ВІКНО</vt:lpstr>
      <vt:lpstr>ПІВНІЧНИЙ РИЗАЛІТ</vt:lpstr>
      <vt:lpstr>СТРІЛЧАСТІ ДВЕРІ ГАНКУ</vt:lpstr>
      <vt:lpstr>ВХІДНІ ДВЕРІ НАВИ</vt:lpstr>
      <vt:lpstr>ВІКНА, РОЗДІЛЕНІ КОНТРФОРСАМИ</vt:lpstr>
      <vt:lpstr>ВИСОКИЙ ДАХ, ЩИПЦЕВЕ ЗАВЕРШЕННЯ ПРИДІЛУ, ВЕРТИКАЛЬНЕ ЧЛЕНУВАННЯ СТІН</vt:lpstr>
      <vt:lpstr>ГОТИЧНЕ ВІКНО</vt:lpstr>
      <vt:lpstr>ПОТРІЙНІ  ВІКНА</vt:lpstr>
      <vt:lpstr>БАГАТО-ШИБКОВЕ  ВІКНО</vt:lpstr>
      <vt:lpstr>ШАТРОВЕ ЗАВЕРШЕННЯ І ЗУБЧАСТА КОРОНА ВЕЖІ</vt:lpstr>
      <vt:lpstr>ВХІДНИЙ ҐАНОК</vt:lpstr>
      <vt:lpstr>ЩИПЕЦЬ ПІВДЕННОГО РИЗАЛІТУ</vt:lpstr>
      <vt:lpstr>АПСИДА</vt:lpstr>
      <vt:lpstr>ДВЕРІ АПСИДИ ІЗ САНДРИКОМ</vt:lpstr>
      <vt:lpstr>ПІВДЕННЕ РАМЕНО ТРАНСЕПТУ</vt:lpstr>
      <vt:lpstr>МОНУМЕНТАЛЬНІ ОБРИСИ ЦЕРКВИ</vt:lpstr>
      <vt:lpstr>ГОТИЧНА СИМФОНІЯ </vt:lpstr>
      <vt:lpstr>Презентация PowerPoint</vt:lpstr>
      <vt:lpstr>ЗАГАЛЬНИЙ ВИГЛЯД НАВИ</vt:lpstr>
      <vt:lpstr>ПІВДЕННА СТОРОНА</vt:lpstr>
      <vt:lpstr>ПІВНІЧНА СТОРОНА</vt:lpstr>
      <vt:lpstr>ВІВТАРНЕ  СКЛЕПІННЯ</vt:lpstr>
      <vt:lpstr>АРКА ПІВДЕННОГО ВІВТАРЯ</vt:lpstr>
      <vt:lpstr>КОРОБЧАСТЕ СКЛЕПІННЯ НАВИ</vt:lpstr>
      <vt:lpstr>РЕБРА СКЛЕПІННЯ</vt:lpstr>
      <vt:lpstr>Презентация PowerPoint</vt:lpstr>
      <vt:lpstr>СОБОР АРХИСТРАТИГА МИХАЇЛА</vt:lpstr>
      <vt:lpstr>КОРОНУВАННЯ БОГОМАТЕРІ</vt:lpstr>
      <vt:lpstr>СТВОРЕННЯ СВІТУ</vt:lpstr>
      <vt:lpstr>ПОРИ РОКУ</vt:lpstr>
      <vt:lpstr>ВОЗНЕСІННЯ БОГОРОДИЦІ</vt:lpstr>
      <vt:lpstr>СВ. ВАРВАРА І СВ. КАТЕРИНА</vt:lpstr>
      <vt:lpstr>СВ. ПАНТЕЛЕЙМОН ТА СВ. ІОАН-ВОЇН</vt:lpstr>
      <vt:lpstr>СВЯТІ ГЕОРГІЙ І ДМИТРО СОЛУНСЬКИЙ </vt:lpstr>
      <vt:lpstr>      СВ. ГЕОРГІЙ І СВ. ДМИТРО СОЛУНСЬКИЙ. ФРАГМЕНТ</vt:lpstr>
      <vt:lpstr>СВЯТІ КИРИЛО ТА МЕФОДІЙ</vt:lpstr>
      <vt:lpstr>СВЯТИЙ КНЯЗЬ  ГЛІБ</vt:lpstr>
      <vt:lpstr>АНТОНІЙ ТА ФЕОДОСІЙ ПЕЧЕРСЬКІ</vt:lpstr>
      <vt:lpstr>ІКОНА «СОБОР ЧЕРКАСЬКИХ НОВО-МУЧЕНИКІВ»</vt:lpstr>
      <vt:lpstr>ФРАГМЕНТ ФРЕСКИ З ПЕЙЗАЖЕМ </vt:lpstr>
      <vt:lpstr>СВ. ВАСИЛІЙ ВЕЛИКИЙ ПІД ГОТИЧНОЮ  БРАМОЮ (ЗОБРАЖЕНЯ  НА АРЦІ)</vt:lpstr>
      <vt:lpstr>ОРНАМЕНТ ВНУТРІШНЬОЇ ПОВЕРХНІ АРКИ</vt:lpstr>
      <vt:lpstr>ІКОНОГРАФІЯ АПОКАЛІПСИСИСУ</vt:lpstr>
      <vt:lpstr>ЦИКЛ СЮЖЕТІВ АПОКАЛІПСИСА: ГЛ. 8–4</vt:lpstr>
      <vt:lpstr>ЦИКЛ СЮЖЕТІВ АПОКАЛІПСИСА: ГЛ. 20–13</vt:lpstr>
      <vt:lpstr>ЦИКЛ СЮЖЕТІВ АПОКАЛІПСИСА: ГЛ. 10–18</vt:lpstr>
      <vt:lpstr>ІЛЮСТРАЦІЇ ДО АПОКАЛІПСИСУ</vt:lpstr>
      <vt:lpstr>ВИДІННЯ БОГА АПОСТОЛУ ІОАНУ   ГЛАВА 1  І З УСТ ЙОГО ВИХОДИВ ГОСТРИЙ З ОБОХ БОКІВ МЕЧ</vt:lpstr>
      <vt:lpstr>ГЛАВА 4   НАВКОЛО ПРЕСТОЛУ ЧОТИРИ ТВАРИНИ, СПОВНЕНІ ОЧЕЙ </vt:lpstr>
      <vt:lpstr>ГЛАВА 6  ЧОТИРИ ВЕРШНИКИ АПОКАЛІПСИСУ: ЧУМА, ВІЙНА, ГОЛОД І СМЕРТЬ</vt:lpstr>
      <vt:lpstr>ГЛАВА 8  І Я БАЧИВ СІМ АНГЕЛІВ, ЯКІ СТОЯЛИ ПЕРЕД БОГОМ, І ДАНО ЇМ СІМ ТРУБ</vt:lpstr>
      <vt:lpstr>ГЛАВА 8   ДРУГИЙ АНГЕЛ ЗАТРУБИВ, І НІБИ ВЕЛИКА ГОРА, ПАЛАЮЧА ВОГНЕМ, УПАЛА В МОРЕ</vt:lpstr>
      <vt:lpstr>ГЛАВА 8  ТРЕТІЙ АГЕЛ ЗАТРУБИВ, І ВПАЛА З НЕБА ВЕЛИКА ЗІРКА. ІМ’Я ЦІЄЇ ЗІРКИ «ПОЛИН»</vt:lpstr>
      <vt:lpstr>ГЛАВА 9  П’ЯТИЙ АНГЕЛ ЗАТРУБИВ, І Я ПОБАЧИВ ЗІРКУ, ЩО ВПАЛА З НЕБА НА ЗЕМЛЮ, І ДАНО БУЛО ЇЙ КЛЮЧ ВІД КОЛОДЯЗЯ БЕЗОДНІ</vt:lpstr>
      <vt:lpstr>ГЛАВА 10  І БАЧИВ Я ІНШОГО АНГЕЛА СИЛЬНОГО, ЯКИЙ СХОДИВ З НЕБА, ОДЯГНЕНИЙ У ХМАРУ</vt:lpstr>
      <vt:lpstr>ГЛАВА 12  І З’ЯВИЛОСЯ НА НЕБІ ВЕЛИКЕ ЗНАМЕННЯ: ЖОНА, ОПОВИТА СОНЦЕМ</vt:lpstr>
      <vt:lpstr>ЦЕРКОВНИЙ ДВІР</vt:lpstr>
      <vt:lpstr>ДАНИЇЛ МЛІЇВСЬКИЙ</vt:lpstr>
      <vt:lpstr>НАДМОГИЛЬНИЙ ХРЕСТ 1726 Р.</vt:lpstr>
      <vt:lpstr>ПОЧАЇВСЬКІ СВЯТІ – ІОВ ТА АМФІЛОХІЙ </vt:lpstr>
      <vt:lpstr>ЦЕРКВА І ДІТИ</vt:lpstr>
      <vt:lpstr>У 1991 Р. ОТЕЦЬ ІВАН ЖИГАЛО ВІДНОВИВ ЦЕРКВУ </vt:lpstr>
      <vt:lpstr>У ХРАМІ</vt:lpstr>
      <vt:lpstr>ТАЄМНИЦІ ЦЕРКВИ</vt:lpstr>
      <vt:lpstr>ЦЕРКВА ВРАЖАЄ</vt:lpstr>
      <vt:lpstr>НА ХОРАХ</vt:lpstr>
      <vt:lpstr>БІЛЯ СЦЕН АПОКАЛІПСИСУ</vt:lpstr>
      <vt:lpstr>ВИСОТА</vt:lpstr>
      <vt:lpstr>ВИД З ХОРІВ НА НАВУ</vt:lpstr>
      <vt:lpstr>ПІД СКЛЕПІННЯМ ЦЕРКВИ</vt:lpstr>
      <vt:lpstr>ЗАГАДКОВІ НАПИСИ</vt:lpstr>
      <vt:lpstr>КОЛО ЦЕРКВИ НА МАЙДАНЧИКУ</vt:lpstr>
      <vt:lpstr>ДИТЯЧІ РОЗВАГИ</vt:lpstr>
      <vt:lpstr>ГОЙДАЛКИ</vt:lpstr>
      <vt:lpstr>У НЕДІЛЮ БІЛЯ ЦЕРКВИ</vt:lpstr>
      <vt:lpstr>МИХАЙЛІВСЬКА ЦЕРКВА КЛИЧЕ</vt:lpstr>
      <vt:lpstr>ОДНЕ З СЕМИ ЧУДЕС ЧЕРКАЩИНИ</vt:lpstr>
      <vt:lpstr>МИХАЙЛІВСЬКА ЦЕРКВА ЧЕКАЄ НА ВАС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МИХАЙЛІВСЬКА ЦЕРКВА</dc:title>
  <dc:creator>lamer</dc:creator>
  <cp:lastModifiedBy>АДМІН-РМК</cp:lastModifiedBy>
  <cp:revision>106</cp:revision>
  <dcterms:created xsi:type="dcterms:W3CDTF">2020-11-11T12:00:14Z</dcterms:created>
  <dcterms:modified xsi:type="dcterms:W3CDTF">2020-11-24T06:04:30Z</dcterms:modified>
</cp:coreProperties>
</file>